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TDTD평고딕" charset="1" panose="02000503000000000000"/>
      <p:regular r:id="rId17"/>
    </p:embeddedFont>
    <p:embeddedFont>
      <p:font typeface="Lato Bold" charset="1" panose="020F0502020204030203"/>
      <p:regular r:id="rId18"/>
    </p:embeddedFont>
    <p:embeddedFont>
      <p:font typeface="윤고딕 Semi-Bold" charset="1" panose="020B0603000000000000"/>
      <p:regular r:id="rId19"/>
    </p:embeddedFont>
    <p:embeddedFont>
      <p:font typeface="Lato Heavy" charset="1" panose="020F0502020204030203"/>
      <p:regular r:id="rId20"/>
    </p:embeddedFont>
    <p:embeddedFont>
      <p:font typeface="윤고딕" charset="1" panose="020B0503000000000000"/>
      <p:regular r:id="rId21"/>
    </p:embeddedFont>
    <p:embeddedFont>
      <p:font typeface="Noto Sans Kr Bold" charset="1" panose="020B0200000000000000"/>
      <p:regular r:id="rId22"/>
    </p:embeddedFont>
    <p:embeddedFont>
      <p:font typeface="Lato" charset="1" panose="020F0502020204030203"/>
      <p:regular r:id="rId23"/>
    </p:embeddedFont>
    <p:embeddedFont>
      <p:font typeface="윤고딕 Bold" charset="1" panose="020B0803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Relationship Id="rId5" Target="../embeddings/oleObject3.bin" Type="http://schemas.openxmlformats.org/officeDocument/2006/relationships/oleObjec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jpe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embeddings/oleObject1.bin" Type="http://schemas.openxmlformats.org/officeDocument/2006/relationships/oleObjec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Relationship Id="rId5" Target="../embeddings/oleObject2.bin" Type="http://schemas.openxmlformats.org/officeDocument/2006/relationships/oleObjec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6087317" y="2877171"/>
            <a:ext cx="6113367" cy="688646"/>
            <a:chOff x="0" y="0"/>
            <a:chExt cx="1671873" cy="18833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71873" cy="188330"/>
            </a:xfrm>
            <a:custGeom>
              <a:avLst/>
              <a:gdLst/>
              <a:ahLst/>
              <a:cxnLst/>
              <a:rect r="r" b="b" t="t" l="l"/>
              <a:pathLst>
                <a:path h="188330" w="1671873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37674"/>
                  </a:lnTo>
                  <a:cubicBezTo>
                    <a:pt x="1671873" y="165650"/>
                    <a:pt x="1649194" y="188330"/>
                    <a:pt x="1621218" y="188330"/>
                  </a:cubicBezTo>
                  <a:lnTo>
                    <a:pt x="50656" y="188330"/>
                  </a:lnTo>
                  <a:cubicBezTo>
                    <a:pt x="22679" y="188330"/>
                    <a:pt x="0" y="165650"/>
                    <a:pt x="0" y="137674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FE5B8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671873" cy="226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769227" y="3851567"/>
            <a:ext cx="10749547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spc="-17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심플한 레이아웃의</a:t>
            </a:r>
          </a:p>
        </p:txBody>
      </p:sp>
      <p:grpSp>
        <p:nvGrpSpPr>
          <p:cNvPr name="Group 12" id="12"/>
          <p:cNvGrpSpPr/>
          <p:nvPr/>
        </p:nvGrpSpPr>
        <p:grpSpPr>
          <a:xfrm rot="5400000">
            <a:off x="8392616" y="1620478"/>
            <a:ext cx="1502767" cy="8945812"/>
            <a:chOff x="0" y="0"/>
            <a:chExt cx="419236" cy="249566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19236" cy="2495666"/>
            </a:xfrm>
            <a:custGeom>
              <a:avLst/>
              <a:gdLst/>
              <a:ahLst/>
              <a:cxnLst/>
              <a:rect r="r" b="b" t="t" l="l"/>
              <a:pathLst>
                <a:path h="2495666" w="419236">
                  <a:moveTo>
                    <a:pt x="10304" y="0"/>
                  </a:moveTo>
                  <a:lnTo>
                    <a:pt x="408932" y="0"/>
                  </a:lnTo>
                  <a:cubicBezTo>
                    <a:pt x="411665" y="0"/>
                    <a:pt x="414286" y="1086"/>
                    <a:pt x="416218" y="3018"/>
                  </a:cubicBezTo>
                  <a:cubicBezTo>
                    <a:pt x="418150" y="4950"/>
                    <a:pt x="419236" y="7571"/>
                    <a:pt x="419236" y="10304"/>
                  </a:cubicBezTo>
                  <a:lnTo>
                    <a:pt x="419236" y="2485363"/>
                  </a:lnTo>
                  <a:cubicBezTo>
                    <a:pt x="419236" y="2488096"/>
                    <a:pt x="418150" y="2490716"/>
                    <a:pt x="416218" y="2492649"/>
                  </a:cubicBezTo>
                  <a:cubicBezTo>
                    <a:pt x="414286" y="2494581"/>
                    <a:pt x="411665" y="2495666"/>
                    <a:pt x="408932" y="2495666"/>
                  </a:cubicBezTo>
                  <a:lnTo>
                    <a:pt x="10304" y="2495666"/>
                  </a:lnTo>
                  <a:cubicBezTo>
                    <a:pt x="7571" y="2495666"/>
                    <a:pt x="4950" y="2494581"/>
                    <a:pt x="3018" y="2492649"/>
                  </a:cubicBezTo>
                  <a:cubicBezTo>
                    <a:pt x="1086" y="2490716"/>
                    <a:pt x="0" y="2488096"/>
                    <a:pt x="0" y="2485363"/>
                  </a:cubicBezTo>
                  <a:lnTo>
                    <a:pt x="0" y="10304"/>
                  </a:lnTo>
                  <a:cubicBezTo>
                    <a:pt x="0" y="7571"/>
                    <a:pt x="1086" y="4950"/>
                    <a:pt x="3018" y="3018"/>
                  </a:cubicBezTo>
                  <a:cubicBezTo>
                    <a:pt x="4950" y="1086"/>
                    <a:pt x="7571" y="0"/>
                    <a:pt x="10304" y="0"/>
                  </a:cubicBezTo>
                  <a:close/>
                </a:path>
              </a:pathLst>
            </a:custGeom>
            <a:solidFill>
              <a:srgbClr val="FFFFFF"/>
            </a:solidFill>
            <a:ln w="47625" cap="sq">
              <a:solidFill>
                <a:srgbClr val="000000"/>
              </a:solidFill>
              <a:prstDash val="dash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419236" cy="2524241"/>
            </a:xfrm>
            <a:prstGeom prst="rect">
              <a:avLst/>
            </a:prstGeom>
          </p:spPr>
          <p:txBody>
            <a:bodyPr anchor="ctr" rtlCol="false" tIns="50148" lIns="50148" bIns="50148" rIns="50148"/>
            <a:lstStyle/>
            <a:p>
              <a:pPr algn="ctr" marL="0" indent="0" lvl="0">
                <a:lnSpc>
                  <a:spcPts val="16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534352" y="5398059"/>
            <a:ext cx="7219297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spc="-17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프레젠테이션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694230" y="3035756"/>
            <a:ext cx="489954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3"/>
              </a:lnSpc>
              <a:spcBef>
                <a:spcPct val="0"/>
              </a:spcBef>
            </a:pPr>
            <a:r>
              <a:rPr lang="en-US" b="true" sz="2478" spc="-4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SIMPLE PRESENTATION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51791" y="8121650"/>
            <a:ext cx="658441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-49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작성자 : 이수진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885350" y="7089888"/>
            <a:ext cx="8517301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spc="-48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누구나</a:t>
            </a:r>
            <a:r>
              <a:rPr lang="en-US" sz="2400" spc="-48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빠르게 만들고, 쉽게 활용하는 프레젠테이션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-886511">
            <a:off x="13048058" y="6441390"/>
            <a:ext cx="471414" cy="825232"/>
          </a:xfrm>
          <a:custGeom>
            <a:avLst/>
            <a:gdLst/>
            <a:ahLst/>
            <a:cxnLst/>
            <a:rect r="r" b="b" t="t" l="l"/>
            <a:pathLst>
              <a:path h="825232" w="471414">
                <a:moveTo>
                  <a:pt x="0" y="0"/>
                </a:moveTo>
                <a:lnTo>
                  <a:pt x="471414" y="0"/>
                </a:lnTo>
                <a:lnTo>
                  <a:pt x="471414" y="825232"/>
                </a:lnTo>
                <a:lnTo>
                  <a:pt x="0" y="8252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AutoShape 8" id="8"/>
          <p:cNvSpPr/>
          <p:nvPr/>
        </p:nvSpPr>
        <p:spPr>
          <a:xfrm>
            <a:off x="1390650" y="2665079"/>
            <a:ext cx="15506700" cy="0"/>
          </a:xfrm>
          <a:prstGeom prst="line">
            <a:avLst/>
          </a:prstGeom>
          <a:ln cap="flat" w="28575">
            <a:solidFill>
              <a:srgbClr val="8E8E8E"/>
            </a:solidFill>
            <a:prstDash val="sysDash"/>
            <a:headEnd type="none" len="sm" w="sm"/>
            <a:tailEnd type="none" len="sm" w="sm"/>
          </a:ln>
        </p:spPr>
      </p:sp>
      <p:graphicFrame>
        <p:nvGraphicFramePr>
          <p:cNvPr name="Object 9" id="9"/>
          <p:cNvGraphicFramePr/>
          <p:nvPr/>
        </p:nvGraphicFramePr>
        <p:xfrm>
          <a:off x="1779978" y="3196705"/>
          <a:ext cx="7586157" cy="4274588"/>
        </p:xfrm>
        <a:graphic>
          <a:graphicData uri="http://schemas.openxmlformats.org/presentationml/2006/ole">
            <p:oleObj imgW="9105900" imgH="57912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418740" y="9845421"/>
            <a:ext cx="1745052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단락 텍스트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79978" y="1551064"/>
            <a:ext cx="522758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5.수집 가능성 검토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628813" y="4494524"/>
            <a:ext cx="7030373" cy="1164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244"/>
              </a:lnSpc>
              <a:spcBef>
                <a:spcPct val="0"/>
              </a:spcBef>
            </a:pPr>
            <a:r>
              <a:rPr lang="en-US" sz="6603" spc="-132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감사합니다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0163" y="6918701"/>
            <a:ext cx="7865781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+123-456-7890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hello@reallygreatsite.com</a:t>
            </a:r>
          </a:p>
          <a:p>
            <a:pPr algn="l" marL="0" indent="0" lvl="0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0163" y="8282046"/>
            <a:ext cx="8517301" cy="436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-4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작성자 : 이수진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885350" y="2180033"/>
            <a:ext cx="8517301" cy="78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목차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2764990" y="4072181"/>
            <a:ext cx="6113367" cy="762000"/>
            <a:chOff x="0" y="0"/>
            <a:chExt cx="1671873" cy="2083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71873" cy="208390"/>
            </a:xfrm>
            <a:custGeom>
              <a:avLst/>
              <a:gdLst/>
              <a:ahLst/>
              <a:cxnLst/>
              <a:rect r="r" b="b" t="t" l="l"/>
              <a:pathLst>
                <a:path h="208390" w="1671873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764990" y="5424731"/>
            <a:ext cx="6113367" cy="762000"/>
            <a:chOff x="0" y="0"/>
            <a:chExt cx="1671873" cy="2083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71873" cy="208390"/>
            </a:xfrm>
            <a:custGeom>
              <a:avLst/>
              <a:gdLst/>
              <a:ahLst/>
              <a:cxnLst/>
              <a:rect r="r" b="b" t="t" l="l"/>
              <a:pathLst>
                <a:path h="208390" w="1671873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3116998" y="4207436"/>
            <a:ext cx="921029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116998" y="5559986"/>
            <a:ext cx="921029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295202" y="4208707"/>
            <a:ext cx="441622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긴글이 있는 페이지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295202" y="5561257"/>
            <a:ext cx="441622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사진이 있는</a:t>
            </a: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페이지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409644" y="4072181"/>
            <a:ext cx="6113367" cy="762000"/>
            <a:chOff x="0" y="0"/>
            <a:chExt cx="1671873" cy="20839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671873" cy="208390"/>
            </a:xfrm>
            <a:custGeom>
              <a:avLst/>
              <a:gdLst/>
              <a:ahLst/>
              <a:cxnLst/>
              <a:rect r="r" b="b" t="t" l="l"/>
              <a:pathLst>
                <a:path h="208390" w="1671873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409644" y="5424731"/>
            <a:ext cx="6113367" cy="762000"/>
            <a:chOff x="0" y="0"/>
            <a:chExt cx="1671873" cy="20839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671873" cy="208390"/>
            </a:xfrm>
            <a:custGeom>
              <a:avLst/>
              <a:gdLst/>
              <a:ahLst/>
              <a:cxnLst/>
              <a:rect r="r" b="b" t="t" l="l"/>
              <a:pathLst>
                <a:path h="208390" w="1671873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9761652" y="4207436"/>
            <a:ext cx="924278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761652" y="5559986"/>
            <a:ext cx="924278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939856" y="4208707"/>
            <a:ext cx="441622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요약 구성 페이지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939856" y="5561257"/>
            <a:ext cx="441622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 키워드 페이지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2764990" y="6777281"/>
            <a:ext cx="6113367" cy="762000"/>
            <a:chOff x="0" y="0"/>
            <a:chExt cx="1671873" cy="20839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671873" cy="208390"/>
            </a:xfrm>
            <a:custGeom>
              <a:avLst/>
              <a:gdLst/>
              <a:ahLst/>
              <a:cxnLst/>
              <a:rect r="r" b="b" t="t" l="l"/>
              <a:pathLst>
                <a:path h="208390" w="1671873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3116998" y="6912536"/>
            <a:ext cx="921029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05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295202" y="6913807"/>
            <a:ext cx="441622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그래프가 있는 페이지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9409644" y="6777281"/>
            <a:ext cx="6113367" cy="762000"/>
            <a:chOff x="0" y="0"/>
            <a:chExt cx="1671873" cy="20839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671873" cy="208390"/>
            </a:xfrm>
            <a:custGeom>
              <a:avLst/>
              <a:gdLst/>
              <a:ahLst/>
              <a:cxnLst/>
              <a:rect r="r" b="b" t="t" l="l"/>
              <a:pathLst>
                <a:path h="208390" w="1671873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9761652" y="6912536"/>
            <a:ext cx="924278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06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939856" y="6913807"/>
            <a:ext cx="4416220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핵심정리 페이지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885350" y="1946945"/>
            <a:ext cx="8517301" cy="78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긴글이 있는 페이지</a:t>
            </a:r>
          </a:p>
        </p:txBody>
      </p:sp>
      <p:sp>
        <p:nvSpPr>
          <p:cNvPr name="AutoShape 9" id="9"/>
          <p:cNvSpPr/>
          <p:nvPr/>
        </p:nvSpPr>
        <p:spPr>
          <a:xfrm>
            <a:off x="1390650" y="6344436"/>
            <a:ext cx="15506700" cy="0"/>
          </a:xfrm>
          <a:prstGeom prst="line">
            <a:avLst/>
          </a:prstGeom>
          <a:ln cap="flat" w="28575">
            <a:solidFill>
              <a:srgbClr val="8E8E8E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2419350" y="3969650"/>
            <a:ext cx="13449300" cy="1726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19"/>
              </a:lnSpc>
              <a:spcBef>
                <a:spcPct val="0"/>
              </a:spcBef>
            </a:pPr>
            <a:r>
              <a:rPr lang="en-US" sz="2199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첫 </a:t>
            </a:r>
            <a:r>
              <a:rPr lang="en-US" sz="2199" spc="-65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문단에서는 주제를 이해하는 데 필요한 배경과 맥락을 제공합니다. 왜 이 주제가 중요한지, 어떤 상황이나 필요에 의해 다뤄지게 되었는지를 자연스럽게 설명하는 것이 핵심입니다. 청중이 본문의 내용을 바로 받아들이기 위해서는 그 앞단의 이야기 출발점’을 짚어주는 것이 효과적입니다. 이 문단은 ‘서론’ 역할을 하므로, 너무 길거나 복잡하게 구성하기보다는</a:t>
            </a:r>
          </a:p>
          <a:p>
            <a:pPr algn="l" marL="0" indent="0" lvl="0">
              <a:lnSpc>
                <a:spcPts val="3519"/>
              </a:lnSpc>
              <a:spcBef>
                <a:spcPct val="0"/>
              </a:spcBef>
            </a:pPr>
            <a:r>
              <a:rPr lang="en-US" sz="2199" spc="-65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핵심 상황과 문제의식, 주제의 등장 배경을 중심으로 간결하게 전개하는 것이 좋습니다.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19350" y="6906931"/>
            <a:ext cx="13449300" cy="1726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19"/>
              </a:lnSpc>
              <a:spcBef>
                <a:spcPct val="0"/>
              </a:spcBef>
            </a:pPr>
            <a:r>
              <a:rPr lang="en-US" sz="2199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두 번째 </a:t>
            </a:r>
            <a:r>
              <a:rPr lang="en-US" sz="2199" spc="-65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문단에서는 본격적인 핵심 메시지나 주요 내용을 설명합니다. 앞 문단에서 제시한 배경을 바탕으로 ‘그래서 무엇을 말하고 싶은지’를 분명하게 전달해야 합니다. 주요 개념, 정책, 방향성, 해결 방안 등을 명확한 구조로 정리하고, 중요한</a:t>
            </a:r>
          </a:p>
          <a:p>
            <a:pPr algn="l" marL="0" indent="0" lvl="0">
              <a:lnSpc>
                <a:spcPts val="3519"/>
              </a:lnSpc>
              <a:spcBef>
                <a:spcPct val="0"/>
              </a:spcBef>
            </a:pPr>
            <a:r>
              <a:rPr lang="en-US" sz="2199" spc="-65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단어나 문장은 강조하여 가독성을 높이는 것이 좋습니다. 문단의 마지막에는 지금까지의 내용을 간단히 정리하거나, 다음 슬라이드와 자연스럽게 연결되는 마무리 멘트를 넣는 것도 효과적입니다.</a:t>
            </a:r>
          </a:p>
        </p:txBody>
      </p:sp>
      <p:sp>
        <p:nvSpPr>
          <p:cNvPr name="AutoShape 12" id="12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cap="flat" w="28575">
            <a:solidFill>
              <a:srgbClr val="8E8E8E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885350" y="1946945"/>
            <a:ext cx="8517301" cy="78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요약 구성</a:t>
            </a: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페이지</a:t>
            </a:r>
          </a:p>
        </p:txBody>
      </p:sp>
      <p:sp>
        <p:nvSpPr>
          <p:cNvPr name="AutoShape 9" id="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cap="flat" w="28575">
            <a:solidFill>
              <a:srgbClr val="8E8E8E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2104513" y="4650656"/>
            <a:ext cx="4286250" cy="3629614"/>
            <a:chOff x="0" y="0"/>
            <a:chExt cx="316703" cy="26818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6703" cy="268185"/>
            </a:xfrm>
            <a:custGeom>
              <a:avLst/>
              <a:gdLst/>
              <a:ahLst/>
              <a:cxnLst/>
              <a:rect r="r" b="b" t="t" l="l"/>
              <a:pathLst>
                <a:path h="268185" w="316703">
                  <a:moveTo>
                    <a:pt x="36124" y="0"/>
                  </a:moveTo>
                  <a:lnTo>
                    <a:pt x="280578" y="0"/>
                  </a:lnTo>
                  <a:cubicBezTo>
                    <a:pt x="290159" y="0"/>
                    <a:pt x="299348" y="3806"/>
                    <a:pt x="306122" y="10581"/>
                  </a:cubicBezTo>
                  <a:cubicBezTo>
                    <a:pt x="312897" y="17355"/>
                    <a:pt x="316703" y="26544"/>
                    <a:pt x="316703" y="36124"/>
                  </a:cubicBezTo>
                  <a:lnTo>
                    <a:pt x="316703" y="232061"/>
                  </a:lnTo>
                  <a:cubicBezTo>
                    <a:pt x="316703" y="241642"/>
                    <a:pt x="312897" y="250830"/>
                    <a:pt x="306122" y="257605"/>
                  </a:cubicBezTo>
                  <a:cubicBezTo>
                    <a:pt x="299348" y="264379"/>
                    <a:pt x="290159" y="268185"/>
                    <a:pt x="280578" y="268185"/>
                  </a:cubicBezTo>
                  <a:lnTo>
                    <a:pt x="36124" y="268185"/>
                  </a:lnTo>
                  <a:cubicBezTo>
                    <a:pt x="26544" y="268185"/>
                    <a:pt x="17355" y="264379"/>
                    <a:pt x="10581" y="257605"/>
                  </a:cubicBezTo>
                  <a:cubicBezTo>
                    <a:pt x="3806" y="250830"/>
                    <a:pt x="0" y="241642"/>
                    <a:pt x="0" y="232061"/>
                  </a:cubicBezTo>
                  <a:lnTo>
                    <a:pt x="0" y="36124"/>
                  </a:lnTo>
                  <a:cubicBezTo>
                    <a:pt x="0" y="26544"/>
                    <a:pt x="3806" y="17355"/>
                    <a:pt x="10581" y="10581"/>
                  </a:cubicBezTo>
                  <a:cubicBezTo>
                    <a:pt x="17355" y="3806"/>
                    <a:pt x="26544" y="0"/>
                    <a:pt x="36124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6703" cy="3062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001898" y="4650656"/>
            <a:ext cx="4286250" cy="3629614"/>
            <a:chOff x="0" y="0"/>
            <a:chExt cx="316703" cy="26818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16703" cy="268185"/>
            </a:xfrm>
            <a:custGeom>
              <a:avLst/>
              <a:gdLst/>
              <a:ahLst/>
              <a:cxnLst/>
              <a:rect r="r" b="b" t="t" l="l"/>
              <a:pathLst>
                <a:path h="268185" w="316703">
                  <a:moveTo>
                    <a:pt x="36124" y="0"/>
                  </a:moveTo>
                  <a:lnTo>
                    <a:pt x="280578" y="0"/>
                  </a:lnTo>
                  <a:cubicBezTo>
                    <a:pt x="290159" y="0"/>
                    <a:pt x="299348" y="3806"/>
                    <a:pt x="306122" y="10581"/>
                  </a:cubicBezTo>
                  <a:cubicBezTo>
                    <a:pt x="312897" y="17355"/>
                    <a:pt x="316703" y="26544"/>
                    <a:pt x="316703" y="36124"/>
                  </a:cubicBezTo>
                  <a:lnTo>
                    <a:pt x="316703" y="232061"/>
                  </a:lnTo>
                  <a:cubicBezTo>
                    <a:pt x="316703" y="241642"/>
                    <a:pt x="312897" y="250830"/>
                    <a:pt x="306122" y="257605"/>
                  </a:cubicBezTo>
                  <a:cubicBezTo>
                    <a:pt x="299348" y="264379"/>
                    <a:pt x="290159" y="268185"/>
                    <a:pt x="280578" y="268185"/>
                  </a:cubicBezTo>
                  <a:lnTo>
                    <a:pt x="36124" y="268185"/>
                  </a:lnTo>
                  <a:cubicBezTo>
                    <a:pt x="26544" y="268185"/>
                    <a:pt x="17355" y="264379"/>
                    <a:pt x="10581" y="257605"/>
                  </a:cubicBezTo>
                  <a:cubicBezTo>
                    <a:pt x="3806" y="250830"/>
                    <a:pt x="0" y="241642"/>
                    <a:pt x="0" y="232061"/>
                  </a:cubicBezTo>
                  <a:lnTo>
                    <a:pt x="0" y="36124"/>
                  </a:lnTo>
                  <a:cubicBezTo>
                    <a:pt x="0" y="26544"/>
                    <a:pt x="3806" y="17355"/>
                    <a:pt x="10581" y="10581"/>
                  </a:cubicBezTo>
                  <a:cubicBezTo>
                    <a:pt x="17355" y="3806"/>
                    <a:pt x="26544" y="0"/>
                    <a:pt x="36124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316703" cy="3062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899795" y="4650656"/>
            <a:ext cx="4286250" cy="3629614"/>
            <a:chOff x="0" y="0"/>
            <a:chExt cx="316703" cy="26818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16703" cy="268185"/>
            </a:xfrm>
            <a:custGeom>
              <a:avLst/>
              <a:gdLst/>
              <a:ahLst/>
              <a:cxnLst/>
              <a:rect r="r" b="b" t="t" l="l"/>
              <a:pathLst>
                <a:path h="268185" w="316703">
                  <a:moveTo>
                    <a:pt x="36124" y="0"/>
                  </a:moveTo>
                  <a:lnTo>
                    <a:pt x="280578" y="0"/>
                  </a:lnTo>
                  <a:cubicBezTo>
                    <a:pt x="290159" y="0"/>
                    <a:pt x="299348" y="3806"/>
                    <a:pt x="306122" y="10581"/>
                  </a:cubicBezTo>
                  <a:cubicBezTo>
                    <a:pt x="312897" y="17355"/>
                    <a:pt x="316703" y="26544"/>
                    <a:pt x="316703" y="36124"/>
                  </a:cubicBezTo>
                  <a:lnTo>
                    <a:pt x="316703" y="232061"/>
                  </a:lnTo>
                  <a:cubicBezTo>
                    <a:pt x="316703" y="241642"/>
                    <a:pt x="312897" y="250830"/>
                    <a:pt x="306122" y="257605"/>
                  </a:cubicBezTo>
                  <a:cubicBezTo>
                    <a:pt x="299348" y="264379"/>
                    <a:pt x="290159" y="268185"/>
                    <a:pt x="280578" y="268185"/>
                  </a:cubicBezTo>
                  <a:lnTo>
                    <a:pt x="36124" y="268185"/>
                  </a:lnTo>
                  <a:cubicBezTo>
                    <a:pt x="26544" y="268185"/>
                    <a:pt x="17355" y="264379"/>
                    <a:pt x="10581" y="257605"/>
                  </a:cubicBezTo>
                  <a:cubicBezTo>
                    <a:pt x="3806" y="250830"/>
                    <a:pt x="0" y="241642"/>
                    <a:pt x="0" y="232061"/>
                  </a:cubicBezTo>
                  <a:lnTo>
                    <a:pt x="0" y="36124"/>
                  </a:lnTo>
                  <a:cubicBezTo>
                    <a:pt x="0" y="26544"/>
                    <a:pt x="3806" y="17355"/>
                    <a:pt x="10581" y="10581"/>
                  </a:cubicBezTo>
                  <a:cubicBezTo>
                    <a:pt x="17355" y="3806"/>
                    <a:pt x="26544" y="0"/>
                    <a:pt x="36124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316703" cy="3062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336824" y="5628504"/>
            <a:ext cx="3818558" cy="178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발표나 문서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에서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가장 중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요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한 메시지와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내용을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간결하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고 명확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하게 정리하는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부분입니다. 긴 내용을 짧은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문장이나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키워드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형태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로 압축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하여 청중이 빠르게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이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해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하고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기억할 수 있도록 돕습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니다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35745" y="5628504"/>
            <a:ext cx="3818558" cy="178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핵심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메시지를 뒷받침하는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주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요 숫자나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통계를 시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각적으로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강조해 신뢰도를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높이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는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역할을 합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니다.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그래프나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아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이콘과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함께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배치하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면 시선을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끌고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이해를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돕는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데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효과적입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니다.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133642" y="5628504"/>
            <a:ext cx="3818558" cy="1784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요약된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내용을 바탕으로 향후 계획이나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실행 방안, 청중이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취해야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할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구체적인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행동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을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간단명료하게 제시하는 부분입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니다. 발표의 목적을 분명히 하고 </a:t>
            </a: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청중의</a:t>
            </a:r>
          </a:p>
          <a:p>
            <a:pPr algn="ctr" marL="0" indent="0" lvl="0">
              <a:lnSpc>
                <a:spcPts val="2880"/>
              </a:lnSpc>
              <a:spcBef>
                <a:spcPct val="0"/>
              </a:spcBef>
            </a:pPr>
            <a:r>
              <a:rPr lang="en-US" sz="1800" spc="-54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참여를 유도하는 데 중요한 역할을 합니다.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2104513" y="4394669"/>
            <a:ext cx="4287785" cy="688646"/>
            <a:chOff x="0" y="0"/>
            <a:chExt cx="1172616" cy="18833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172616" cy="188330"/>
            </a:xfrm>
            <a:custGeom>
              <a:avLst/>
              <a:gdLst/>
              <a:ahLst/>
              <a:cxnLst/>
              <a:rect r="r" b="b" t="t" l="l"/>
              <a:pathLst>
                <a:path h="188330" w="1172616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1172616" cy="226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7000107" y="4394669"/>
            <a:ext cx="4287785" cy="688646"/>
            <a:chOff x="0" y="0"/>
            <a:chExt cx="1172616" cy="18833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72616" cy="188330"/>
            </a:xfrm>
            <a:custGeom>
              <a:avLst/>
              <a:gdLst/>
              <a:ahLst/>
              <a:cxnLst/>
              <a:rect r="r" b="b" t="t" l="l"/>
              <a:pathLst>
                <a:path h="188330" w="1172616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1172616" cy="226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897748" y="4394669"/>
            <a:ext cx="4287785" cy="688646"/>
            <a:chOff x="0" y="0"/>
            <a:chExt cx="1172616" cy="18833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172616" cy="188330"/>
            </a:xfrm>
            <a:custGeom>
              <a:avLst/>
              <a:gdLst/>
              <a:ahLst/>
              <a:cxnLst/>
              <a:rect r="r" b="b" t="t" l="l"/>
              <a:pathLst>
                <a:path h="188330" w="1172616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1172616" cy="226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2133642" y="4494517"/>
            <a:ext cx="3818558" cy="415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spc="-48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다음</a:t>
            </a:r>
            <a:r>
              <a:rPr lang="en-US" sz="2400" spc="-48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단계 안내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235745" y="4494517"/>
            <a:ext cx="3818558" cy="415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spc="-48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중요</a:t>
            </a:r>
            <a:r>
              <a:rPr lang="en-US" sz="2400" spc="-48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데이터/통계 강조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336824" y="4494517"/>
            <a:ext cx="3818558" cy="415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spc="-48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</a:t>
            </a:r>
            <a:r>
              <a:rPr lang="en-US" sz="2400" spc="-48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포인트 정리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782553" y="4079859"/>
            <a:ext cx="6832631" cy="4722274"/>
            <a:chOff x="0" y="0"/>
            <a:chExt cx="1058553" cy="73160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58553" cy="731604"/>
            </a:xfrm>
            <a:custGeom>
              <a:avLst/>
              <a:gdLst/>
              <a:ahLst/>
              <a:cxnLst/>
              <a:rect r="r" b="b" t="t" l="l"/>
              <a:pathLst>
                <a:path h="731604" w="1058553">
                  <a:moveTo>
                    <a:pt x="0" y="0"/>
                  </a:moveTo>
                  <a:lnTo>
                    <a:pt x="1058553" y="0"/>
                  </a:lnTo>
                  <a:lnTo>
                    <a:pt x="1058553" y="731604"/>
                  </a:lnTo>
                  <a:lnTo>
                    <a:pt x="0" y="731604"/>
                  </a:lnTo>
                  <a:close/>
                </a:path>
              </a:pathLst>
            </a:custGeom>
            <a:blipFill>
              <a:blip r:embed="rId4"/>
              <a:stretch>
                <a:fillRect l="-1867" t="0" r="-1867" b="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9173953" y="4156059"/>
            <a:ext cx="7113687" cy="500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메시지를 강화하는 비주얼 설계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73953" y="5057775"/>
            <a:ext cx="7331494" cy="3041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19"/>
              </a:lnSpc>
              <a:spcBef>
                <a:spcPct val="0"/>
              </a:spcBef>
            </a:pPr>
            <a:r>
              <a:rPr lang="en-US" sz="2199" spc="-65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시각 요소는 복잡한 메시지를 간결하고 직관적으로 전달하는</a:t>
            </a:r>
          </a:p>
          <a:p>
            <a:pPr algn="l" marL="0" indent="0" lvl="0">
              <a:lnSpc>
                <a:spcPts val="3519"/>
              </a:lnSpc>
              <a:spcBef>
                <a:spcPct val="0"/>
              </a:spcBef>
            </a:pPr>
            <a:r>
              <a:rPr lang="en-US" sz="2199" spc="-65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강력한 도구입니다. 본 페이지에서는 이미지와 레이아웃을 전략적으로 활용하여 핵심 메시지를 강조하고, 청중의 이해도를 높이며 전달력을 </a:t>
            </a:r>
            <a:r>
              <a:rPr lang="en-US" sz="2199" spc="-65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극대화합니다. 특히 고객 사용 사례와 제품 이미지를 병렬로 배치함으로써 변화의 흐름과 전략적 개선점을 한눈에 파악할 수 있도록 구성되었습니다.시각 중심의 커뮤니케이션은 메시지를 빠르게 각인</a:t>
            </a:r>
            <a:r>
              <a:rPr lang="en-US" sz="2199" spc="-65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시키고, 설득력을 높이는 데 효과적입니다.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85350" y="1946945"/>
            <a:ext cx="8517301" cy="78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사진이</a:t>
            </a: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있는 페이지</a:t>
            </a:r>
          </a:p>
        </p:txBody>
      </p:sp>
      <p:sp>
        <p:nvSpPr>
          <p:cNvPr name="AutoShape 13" id="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cap="flat" w="28575">
            <a:solidFill>
              <a:srgbClr val="8E8E8E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782553" y="3749534"/>
            <a:ext cx="6832631" cy="2622086"/>
            <a:chOff x="0" y="0"/>
            <a:chExt cx="1058553" cy="40623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58553" cy="406230"/>
            </a:xfrm>
            <a:custGeom>
              <a:avLst/>
              <a:gdLst/>
              <a:ahLst/>
              <a:cxnLst/>
              <a:rect r="r" b="b" t="t" l="l"/>
              <a:pathLst>
                <a:path h="406230" w="1058553">
                  <a:moveTo>
                    <a:pt x="0" y="0"/>
                  </a:moveTo>
                  <a:lnTo>
                    <a:pt x="1058553" y="0"/>
                  </a:lnTo>
                  <a:lnTo>
                    <a:pt x="1058553" y="406230"/>
                  </a:lnTo>
                  <a:lnTo>
                    <a:pt x="0" y="406230"/>
                  </a:lnTo>
                  <a:close/>
                </a:path>
              </a:pathLst>
            </a:custGeom>
            <a:blipFill>
              <a:blip r:embed="rId4"/>
              <a:stretch>
                <a:fillRect l="0" t="-23125" r="0" b="-23125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9745453" y="3749534"/>
            <a:ext cx="6832631" cy="2622086"/>
            <a:chOff x="0" y="0"/>
            <a:chExt cx="1058553" cy="40623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58553" cy="406230"/>
            </a:xfrm>
            <a:custGeom>
              <a:avLst/>
              <a:gdLst/>
              <a:ahLst/>
              <a:cxnLst/>
              <a:rect r="r" b="b" t="t" l="l"/>
              <a:pathLst>
                <a:path h="406230" w="1058553">
                  <a:moveTo>
                    <a:pt x="0" y="0"/>
                  </a:moveTo>
                  <a:lnTo>
                    <a:pt x="1058553" y="0"/>
                  </a:lnTo>
                  <a:lnTo>
                    <a:pt x="1058553" y="406230"/>
                  </a:lnTo>
                  <a:lnTo>
                    <a:pt x="0" y="406230"/>
                  </a:lnTo>
                  <a:close/>
                </a:path>
              </a:pathLst>
            </a:custGeom>
            <a:blipFill>
              <a:blip r:embed="rId5"/>
              <a:stretch>
                <a:fillRect l="0" t="-14819" r="0" b="-14819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4885350" y="1946945"/>
            <a:ext cx="8517301" cy="78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사진이</a:t>
            </a: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있는 페이지</a:t>
            </a:r>
          </a:p>
        </p:txBody>
      </p:sp>
      <p:sp>
        <p:nvSpPr>
          <p:cNvPr name="AutoShape 13" id="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cap="flat" w="28575">
            <a:solidFill>
              <a:srgbClr val="8E8E8E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1782553" y="6735133"/>
            <a:ext cx="6832631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Before &amp; After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45453" y="6735133"/>
            <a:ext cx="6832631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비교 혹은 대조를 위한 구성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82553" y="7464986"/>
            <a:ext cx="6832631" cy="158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변화 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전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과 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후의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모습을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나란히 배치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하여 개선된 결과나 성과를 시각적으로 보여줄 수 있습니다. 예를 들어, 정리 전후의 공간, 리디자인된 화면, 교육 전후의 모습 등과 같이 변화의 효과를</a:t>
            </a:r>
          </a:p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강조하고자 할 때 유용합니다.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745453" y="7464986"/>
            <a:ext cx="6832631" cy="118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서로 다른 사례나 대안을 나란히 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보</a:t>
            </a: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여주면서 차이점을 직관적으로 설명할 수 있습니다. 예를 들어, A안과 B안을 비교하거나,</a:t>
            </a:r>
          </a:p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pc="-60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국내 사례와 해외 사례를 나눠 보여줄 때 적합합니다.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885350" y="1946945"/>
            <a:ext cx="8517301" cy="788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 키워드 페이지</a:t>
            </a:r>
          </a:p>
        </p:txBody>
      </p:sp>
      <p:sp>
        <p:nvSpPr>
          <p:cNvPr name="AutoShape 9" id="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cap="flat" w="28575">
            <a:solidFill>
              <a:srgbClr val="8E8E8E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7291596" y="4443645"/>
            <a:ext cx="3704808" cy="4057650"/>
            <a:chOff x="0" y="0"/>
            <a:chExt cx="1013185" cy="110967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3185" cy="1109679"/>
            </a:xfrm>
            <a:custGeom>
              <a:avLst/>
              <a:gdLst/>
              <a:ahLst/>
              <a:cxnLst/>
              <a:rect r="r" b="b" t="t" l="l"/>
              <a:pathLst>
                <a:path h="1109679" w="1013185">
                  <a:moveTo>
                    <a:pt x="41794" y="0"/>
                  </a:moveTo>
                  <a:lnTo>
                    <a:pt x="971391" y="0"/>
                  </a:lnTo>
                  <a:cubicBezTo>
                    <a:pt x="994473" y="0"/>
                    <a:pt x="1013185" y="18712"/>
                    <a:pt x="1013185" y="41794"/>
                  </a:cubicBezTo>
                  <a:lnTo>
                    <a:pt x="1013185" y="1067885"/>
                  </a:lnTo>
                  <a:cubicBezTo>
                    <a:pt x="1013185" y="1090968"/>
                    <a:pt x="994473" y="1109679"/>
                    <a:pt x="971391" y="1109679"/>
                  </a:cubicBezTo>
                  <a:lnTo>
                    <a:pt x="41794" y="1109679"/>
                  </a:lnTo>
                  <a:cubicBezTo>
                    <a:pt x="18712" y="1109679"/>
                    <a:pt x="0" y="1090968"/>
                    <a:pt x="0" y="1067885"/>
                  </a:cubicBezTo>
                  <a:lnTo>
                    <a:pt x="0" y="41794"/>
                  </a:lnTo>
                  <a:cubicBezTo>
                    <a:pt x="0" y="18712"/>
                    <a:pt x="18712" y="0"/>
                    <a:pt x="41794" y="0"/>
                  </a:cubicBezTo>
                  <a:close/>
                </a:path>
              </a:pathLst>
            </a:custGeom>
            <a:solidFill>
              <a:srgbClr val="FFE5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013185" cy="1147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38496" y="4443645"/>
            <a:ext cx="5305008" cy="1718553"/>
            <a:chOff x="0" y="0"/>
            <a:chExt cx="1450805" cy="46998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50805" cy="469987"/>
            </a:xfrm>
            <a:custGeom>
              <a:avLst/>
              <a:gdLst/>
              <a:ahLst/>
              <a:cxnLst/>
              <a:rect r="r" b="b" t="t" l="l"/>
              <a:pathLst>
                <a:path h="469987" w="1450805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444079" y="4443645"/>
            <a:ext cx="5305008" cy="1718553"/>
            <a:chOff x="0" y="0"/>
            <a:chExt cx="1450805" cy="46998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450805" cy="469987"/>
            </a:xfrm>
            <a:custGeom>
              <a:avLst/>
              <a:gdLst/>
              <a:ahLst/>
              <a:cxnLst/>
              <a:rect r="r" b="b" t="t" l="l"/>
              <a:pathLst>
                <a:path h="469987" w="1450805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538496" y="6782742"/>
            <a:ext cx="5305008" cy="1718553"/>
            <a:chOff x="0" y="0"/>
            <a:chExt cx="1450805" cy="46998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50805" cy="469987"/>
            </a:xfrm>
            <a:custGeom>
              <a:avLst/>
              <a:gdLst/>
              <a:ahLst/>
              <a:cxnLst/>
              <a:rect r="r" b="b" t="t" l="l"/>
              <a:pathLst>
                <a:path h="469987" w="1450805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444079" y="6782742"/>
            <a:ext cx="5305008" cy="1718553"/>
            <a:chOff x="0" y="0"/>
            <a:chExt cx="1450805" cy="46998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450805" cy="469987"/>
            </a:xfrm>
            <a:custGeom>
              <a:avLst/>
              <a:gdLst/>
              <a:ahLst/>
              <a:cxnLst/>
              <a:rect r="r" b="b" t="t" l="l"/>
              <a:pathLst>
                <a:path h="469987" w="1450805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7507496" y="6909297"/>
            <a:ext cx="3273008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프로젝트가 달성하고자 하는</a:t>
            </a:r>
          </a:p>
          <a:p>
            <a:pPr algn="ctr" marL="0" indent="0" lvl="0">
              <a:lnSpc>
                <a:spcPts val="2940"/>
              </a:lnSpc>
            </a:pPr>
            <a:r>
              <a:rPr lang="en-US" sz="2100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구체적이고</a:t>
            </a:r>
            <a:r>
              <a:rPr lang="en-US" sz="2100" spc="-63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명확한 방향을</a:t>
            </a:r>
          </a:p>
          <a:p>
            <a:pPr algn="ctr" marL="0" indent="0" lvl="0">
              <a:lnSpc>
                <a:spcPts val="2940"/>
              </a:lnSpc>
            </a:pPr>
            <a:r>
              <a:rPr lang="en-US" sz="2100" spc="-63" strike="noStrike" u="none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정하는 단계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291596" y="6114573"/>
            <a:ext cx="3704808" cy="405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3"/>
              </a:lnSpc>
              <a:spcBef>
                <a:spcPct val="0"/>
              </a:spcBef>
            </a:pPr>
            <a:r>
              <a:rPr lang="en-US" sz="240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목표 설정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8745439" y="4891048"/>
            <a:ext cx="1043860" cy="1071125"/>
          </a:xfrm>
          <a:custGeom>
            <a:avLst/>
            <a:gdLst/>
            <a:ahLst/>
            <a:cxnLst/>
            <a:rect r="r" b="b" t="t" l="l"/>
            <a:pathLst>
              <a:path h="1071125" w="1043860">
                <a:moveTo>
                  <a:pt x="0" y="0"/>
                </a:moveTo>
                <a:lnTo>
                  <a:pt x="1043861" y="0"/>
                </a:lnTo>
                <a:lnTo>
                  <a:pt x="1043861" y="1071125"/>
                </a:lnTo>
                <a:lnTo>
                  <a:pt x="0" y="10711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821598" y="4666402"/>
            <a:ext cx="921029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727181" y="4666402"/>
            <a:ext cx="921029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02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821598" y="7005499"/>
            <a:ext cx="921029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727181" y="7005499"/>
            <a:ext cx="921029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true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04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677239" y="4667673"/>
            <a:ext cx="381855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전략</a:t>
            </a: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수립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582822" y="4667673"/>
            <a:ext cx="381855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실행</a:t>
            </a: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계획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677239" y="7006770"/>
            <a:ext cx="381855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자원</a:t>
            </a: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관리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582822" y="7006770"/>
            <a:ext cx="3818558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성과</a:t>
            </a: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평가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677239" y="5224431"/>
            <a:ext cx="3818558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목표를 효과적으로 달성하기 위해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실행할 계획과 방법을 체계적으로 설계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582822" y="5224431"/>
            <a:ext cx="3818558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수립한 전략을</a:t>
            </a: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바탕으로 구체적인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작업 일정과 과업을 계획하고 실행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677239" y="7563528"/>
            <a:ext cx="3818558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 진행에 필요한 모든 자원을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효율적으로 배분하고 관리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582822" y="7563528"/>
            <a:ext cx="3818558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</a:t>
            </a: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결과를 분석하고 평가하여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성공 여부를 판단하며, 개선점을 도출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AutoShape 8" id="8"/>
          <p:cNvSpPr/>
          <p:nvPr/>
        </p:nvSpPr>
        <p:spPr>
          <a:xfrm>
            <a:off x="1222356" y="2529370"/>
            <a:ext cx="15506700" cy="0"/>
          </a:xfrm>
          <a:prstGeom prst="line">
            <a:avLst/>
          </a:prstGeom>
          <a:ln cap="flat" w="28575">
            <a:solidFill>
              <a:srgbClr val="8E8E8E"/>
            </a:solidFill>
            <a:prstDash val="sysDash"/>
            <a:headEnd type="none" len="sm" w="sm"/>
            <a:tailEnd type="none" len="sm" w="sm"/>
          </a:ln>
        </p:spPr>
      </p:sp>
      <p:graphicFrame>
        <p:nvGraphicFramePr>
          <p:cNvPr name="Object 9" id="9"/>
          <p:cNvGraphicFramePr/>
          <p:nvPr/>
        </p:nvGraphicFramePr>
        <p:xfrm>
          <a:off x="1028700" y="2849652"/>
          <a:ext cx="7586157" cy="4274588"/>
        </p:xfrm>
        <a:graphic>
          <a:graphicData uri="http://schemas.openxmlformats.org/presentationml/2006/ole">
            <p:oleObj imgW="9105900" imgH="57912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1390650" y="1436033"/>
            <a:ext cx="522758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2.데이터 저장 방식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name="Group 3" id="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547656" cy="4689466"/>
              </a:xfrm>
              <a:custGeom>
                <a:avLst/>
                <a:gdLst/>
                <a:ahLst/>
                <a:cxnLst/>
                <a:rect r="r" b="b" t="t" l="l"/>
                <a:pathLst>
                  <a:path h="4689466" w="254765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9050"/>
                <a:ext cx="2547656" cy="4708516"/>
              </a:xfrm>
              <a:prstGeom prst="rect">
                <a:avLst/>
              </a:prstGeom>
            </p:spPr>
            <p:txBody>
              <a:bodyPr anchor="ctr" rtlCol="false" tIns="52513" lIns="52513" bIns="52513" rIns="52513"/>
              <a:lstStyle/>
              <a:p>
                <a:pPr algn="ctr" marL="0" indent="0" lvl="0">
                  <a:lnSpc>
                    <a:spcPts val="161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cap="flat" w="62948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467372" y="624736"/>
              <a:ext cx="1011173" cy="240154"/>
            </a:xfrm>
            <a:custGeom>
              <a:avLst/>
              <a:gdLst/>
              <a:ahLst/>
              <a:cxnLst/>
              <a:rect r="r" b="b" t="t" l="l"/>
              <a:pathLst>
                <a:path h="240154" w="1011173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AutoShape 8" id="8"/>
          <p:cNvSpPr/>
          <p:nvPr/>
        </p:nvSpPr>
        <p:spPr>
          <a:xfrm>
            <a:off x="1390650" y="2665079"/>
            <a:ext cx="15506700" cy="0"/>
          </a:xfrm>
          <a:prstGeom prst="line">
            <a:avLst/>
          </a:prstGeom>
          <a:ln cap="flat" w="28575">
            <a:solidFill>
              <a:srgbClr val="8E8E8E"/>
            </a:solidFill>
            <a:prstDash val="sysDash"/>
            <a:headEnd type="none" len="sm" w="sm"/>
            <a:tailEnd type="none" len="sm" w="sm"/>
          </a:ln>
        </p:spPr>
      </p:sp>
      <p:graphicFrame>
        <p:nvGraphicFramePr>
          <p:cNvPr name="Object 9" id="9"/>
          <p:cNvGraphicFramePr/>
          <p:nvPr/>
        </p:nvGraphicFramePr>
        <p:xfrm>
          <a:off x="1514656" y="3408078"/>
          <a:ext cx="7586157" cy="4274588"/>
        </p:xfrm>
        <a:graphic>
          <a:graphicData uri="http://schemas.openxmlformats.org/presentationml/2006/ole">
            <p:oleObj imgW="9105900" imgH="57912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418740" y="9845421"/>
            <a:ext cx="1745052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단락 텍스트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1588463"/>
            <a:ext cx="776612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6. 최종 후보 데이터 선정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DAGzCIN8obs</dc:identifier>
  <dcterms:modified xsi:type="dcterms:W3CDTF">2011-08-01T06:04:30Z</dcterms:modified>
  <cp:revision>1</cp:revision>
  <dc:title>베이지 블랙과 화이트 단순하고 심플한 인터페이스 레이아웃 프레젠테이션</dc:title>
</cp:coreProperties>
</file>

<file path=docProps/thumbnail.jpeg>
</file>